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4" r:id="rId4"/>
    <p:sldId id="259" r:id="rId5"/>
    <p:sldId id="265" r:id="rId6"/>
    <p:sldId id="274" r:id="rId7"/>
    <p:sldId id="275" r:id="rId8"/>
    <p:sldId id="262" r:id="rId9"/>
    <p:sldId id="276" r:id="rId10"/>
    <p:sldId id="260" r:id="rId11"/>
    <p:sldId id="263" r:id="rId12"/>
    <p:sldId id="277" r:id="rId13"/>
    <p:sldId id="278" r:id="rId14"/>
    <p:sldId id="267" r:id="rId15"/>
    <p:sldId id="279" r:id="rId16"/>
    <p:sldId id="272" r:id="rId17"/>
    <p:sldId id="270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60" autoAdjust="0"/>
    <p:restoredTop sz="94660"/>
  </p:normalViewPr>
  <p:slideViewPr>
    <p:cSldViewPr snapToGrid="0">
      <p:cViewPr varScale="1">
        <p:scale>
          <a:sx n="68" d="100"/>
          <a:sy n="68" d="100"/>
        </p:scale>
        <p:origin x="2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74E01D-65E5-4824-913C-0F0B5D3C815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4FB2C854-5AC8-46D9-BF79-B4EA8F57D728}">
      <dgm:prSet phldrT="[文字]"/>
      <dgm:spPr/>
      <dgm:t>
        <a:bodyPr/>
        <a:lstStyle/>
        <a:p>
          <a:r>
            <a:rPr lang="zh-TW" altLang="en-US" dirty="0"/>
            <a:t>讀照片</a:t>
          </a:r>
        </a:p>
      </dgm:t>
    </dgm:pt>
    <dgm:pt modelId="{E3AA3484-29FF-483F-9376-4D9F8EEFC242}" type="parTrans" cxnId="{D755BBED-5BEF-4B85-908A-7FA0BFE09EDF}">
      <dgm:prSet/>
      <dgm:spPr/>
      <dgm:t>
        <a:bodyPr/>
        <a:lstStyle/>
        <a:p>
          <a:endParaRPr lang="zh-TW" altLang="en-US"/>
        </a:p>
      </dgm:t>
    </dgm:pt>
    <dgm:pt modelId="{6ED599F7-246F-4D3D-9FA5-78F203E6BDC4}" type="sibTrans" cxnId="{D755BBED-5BEF-4B85-908A-7FA0BFE09EDF}">
      <dgm:prSet/>
      <dgm:spPr/>
      <dgm:t>
        <a:bodyPr/>
        <a:lstStyle/>
        <a:p>
          <a:endParaRPr lang="zh-TW" altLang="en-US"/>
        </a:p>
      </dgm:t>
    </dgm:pt>
    <dgm:pt modelId="{AE0497E4-EF10-40A1-B521-EB345C00623E}">
      <dgm:prSet phldrT="[文字]"/>
      <dgm:spPr/>
      <dgm:t>
        <a:bodyPr/>
        <a:lstStyle/>
        <a:p>
          <a:r>
            <a:rPr lang="zh-TW" altLang="en-US" dirty="0"/>
            <a:t>辨識</a:t>
          </a:r>
          <a:r>
            <a:rPr lang="en-US" altLang="zh-TW" dirty="0"/>
            <a:t>/</a:t>
          </a:r>
          <a:r>
            <a:rPr lang="zh-TW" altLang="en-US" dirty="0"/>
            <a:t>算長度</a:t>
          </a:r>
        </a:p>
      </dgm:t>
    </dgm:pt>
    <dgm:pt modelId="{509D8A01-9343-4863-A04E-B9040DC59ED8}" type="parTrans" cxnId="{C203A04D-357E-48F2-8FE0-32910D834AC5}">
      <dgm:prSet/>
      <dgm:spPr/>
      <dgm:t>
        <a:bodyPr/>
        <a:lstStyle/>
        <a:p>
          <a:endParaRPr lang="zh-TW" altLang="en-US"/>
        </a:p>
      </dgm:t>
    </dgm:pt>
    <dgm:pt modelId="{65F4F83F-B017-4A6E-9BF5-06BBD8211268}" type="sibTrans" cxnId="{C203A04D-357E-48F2-8FE0-32910D834AC5}">
      <dgm:prSet/>
      <dgm:spPr/>
      <dgm:t>
        <a:bodyPr/>
        <a:lstStyle/>
        <a:p>
          <a:endParaRPr lang="zh-TW" altLang="en-US"/>
        </a:p>
      </dgm:t>
    </dgm:pt>
    <dgm:pt modelId="{AB3FA18A-7DC6-4C26-802F-BDCFE63E6717}">
      <dgm:prSet phldrT="[文字]"/>
      <dgm:spPr/>
      <dgm:t>
        <a:bodyPr/>
        <a:lstStyle/>
        <a:p>
          <a:r>
            <a:rPr lang="zh-TW" altLang="en-US" dirty="0"/>
            <a:t>將結果寫成</a:t>
          </a:r>
          <a:r>
            <a:rPr lang="en-US" altLang="zh-TW" dirty="0"/>
            <a:t>csv</a:t>
          </a:r>
          <a:endParaRPr lang="zh-TW" altLang="en-US" dirty="0"/>
        </a:p>
      </dgm:t>
    </dgm:pt>
    <dgm:pt modelId="{FF5E66C6-BABF-4A83-96C7-4215CE9529AF}" type="parTrans" cxnId="{80EC1A85-B5A8-4609-AF90-762C7AE5E7ED}">
      <dgm:prSet/>
      <dgm:spPr/>
      <dgm:t>
        <a:bodyPr/>
        <a:lstStyle/>
        <a:p>
          <a:endParaRPr lang="zh-TW" altLang="en-US"/>
        </a:p>
      </dgm:t>
    </dgm:pt>
    <dgm:pt modelId="{4975D551-F0BC-408E-965D-D8A88260F566}" type="sibTrans" cxnId="{80EC1A85-B5A8-4609-AF90-762C7AE5E7ED}">
      <dgm:prSet/>
      <dgm:spPr/>
      <dgm:t>
        <a:bodyPr/>
        <a:lstStyle/>
        <a:p>
          <a:endParaRPr lang="zh-TW" altLang="en-US"/>
        </a:p>
      </dgm:t>
    </dgm:pt>
    <dgm:pt modelId="{50A53A3A-DDEF-4A00-B6FE-667F1BB6E6F9}">
      <dgm:prSet phldrT="[文字]"/>
      <dgm:spPr/>
      <dgm:t>
        <a:bodyPr/>
        <a:lstStyle/>
        <a:p>
          <a:r>
            <a:rPr lang="zh-TW" altLang="en-US" dirty="0"/>
            <a:t>將</a:t>
          </a:r>
          <a:r>
            <a:rPr lang="en-US" altLang="zh-TW" dirty="0"/>
            <a:t>csv</a:t>
          </a:r>
          <a:r>
            <a:rPr lang="zh-TW" altLang="en-US" dirty="0"/>
            <a:t>中資料從</a:t>
          </a:r>
          <a:r>
            <a:rPr lang="en-US" altLang="zh-TW" dirty="0"/>
            <a:t>client</a:t>
          </a:r>
          <a:r>
            <a:rPr lang="zh-TW" altLang="en-US" dirty="0"/>
            <a:t>傳至</a:t>
          </a:r>
          <a:r>
            <a:rPr lang="en-US" altLang="zh-TW" dirty="0"/>
            <a:t>server</a:t>
          </a:r>
          <a:endParaRPr lang="zh-TW" altLang="en-US" dirty="0"/>
        </a:p>
      </dgm:t>
    </dgm:pt>
    <dgm:pt modelId="{E7B99E0C-6DB8-4E0D-98DE-35D61B9A754B}" type="parTrans" cxnId="{F248B6C4-BFA7-453D-865D-80E8D2B46DDB}">
      <dgm:prSet/>
      <dgm:spPr/>
      <dgm:t>
        <a:bodyPr/>
        <a:lstStyle/>
        <a:p>
          <a:endParaRPr lang="zh-TW" altLang="en-US"/>
        </a:p>
      </dgm:t>
    </dgm:pt>
    <dgm:pt modelId="{0CF7F0F0-3049-4C80-93E3-93F100AB067D}" type="sibTrans" cxnId="{F248B6C4-BFA7-453D-865D-80E8D2B46DDB}">
      <dgm:prSet/>
      <dgm:spPr/>
      <dgm:t>
        <a:bodyPr/>
        <a:lstStyle/>
        <a:p>
          <a:endParaRPr lang="zh-TW" altLang="en-US"/>
        </a:p>
      </dgm:t>
    </dgm:pt>
    <dgm:pt modelId="{7B9660A6-CDC3-4FB4-B558-976EFDEC3B09}">
      <dgm:prSet phldrT="[文字]"/>
      <dgm:spPr/>
      <dgm:t>
        <a:bodyPr/>
        <a:lstStyle/>
        <a:p>
          <a:r>
            <a:rPr lang="zh-TW" altLang="en-US" dirty="0"/>
            <a:t>在</a:t>
          </a:r>
          <a:r>
            <a:rPr lang="en-US" altLang="zh-TW" dirty="0"/>
            <a:t>server</a:t>
          </a:r>
          <a:r>
            <a:rPr lang="zh-TW" altLang="en-US" dirty="0"/>
            <a:t>寫入</a:t>
          </a:r>
          <a:r>
            <a:rPr lang="en-US" altLang="zh-TW" dirty="0"/>
            <a:t>csv</a:t>
          </a:r>
          <a:r>
            <a:rPr lang="zh-TW" altLang="en-US" dirty="0"/>
            <a:t>檔案</a:t>
          </a:r>
        </a:p>
      </dgm:t>
    </dgm:pt>
    <dgm:pt modelId="{21F9E551-3614-419D-B5D0-185EDAC53218}" type="sibTrans" cxnId="{E56F00C2-3752-4072-B9EE-FD8063045DC2}">
      <dgm:prSet/>
      <dgm:spPr/>
      <dgm:t>
        <a:bodyPr/>
        <a:lstStyle/>
        <a:p>
          <a:endParaRPr lang="zh-TW" altLang="en-US"/>
        </a:p>
      </dgm:t>
    </dgm:pt>
    <dgm:pt modelId="{03ADFA31-FEF4-489D-8C35-E60C5E88688C}" type="parTrans" cxnId="{E56F00C2-3752-4072-B9EE-FD8063045DC2}">
      <dgm:prSet/>
      <dgm:spPr/>
      <dgm:t>
        <a:bodyPr/>
        <a:lstStyle/>
        <a:p>
          <a:endParaRPr lang="zh-TW" altLang="en-US"/>
        </a:p>
      </dgm:t>
    </dgm:pt>
    <dgm:pt modelId="{B173466C-8FDD-4204-BBD1-4F912D2ACF35}">
      <dgm:prSet phldrT="[文字]"/>
      <dgm:spPr/>
      <dgm:t>
        <a:bodyPr/>
        <a:lstStyle/>
        <a:p>
          <a:r>
            <a:rPr lang="zh-TW" altLang="en-US" dirty="0"/>
            <a:t>將</a:t>
          </a:r>
          <a:r>
            <a:rPr lang="en-US" altLang="zh-TW" dirty="0"/>
            <a:t>csv</a:t>
          </a:r>
          <a:r>
            <a:rPr lang="zh-TW" altLang="en-US" dirty="0"/>
            <a:t>檔案匯入</a:t>
          </a:r>
          <a:r>
            <a:rPr lang="en-US" altLang="zh-TW" dirty="0"/>
            <a:t>database</a:t>
          </a:r>
          <a:endParaRPr lang="zh-TW" altLang="en-US" dirty="0"/>
        </a:p>
      </dgm:t>
    </dgm:pt>
    <dgm:pt modelId="{3966BE19-2BA3-4E51-A2F3-5CDCF3C27B17}" type="parTrans" cxnId="{27A1CB2B-B93A-4CDA-B336-E7889EADC723}">
      <dgm:prSet/>
      <dgm:spPr/>
      <dgm:t>
        <a:bodyPr/>
        <a:lstStyle/>
        <a:p>
          <a:endParaRPr lang="zh-TW" altLang="en-US"/>
        </a:p>
      </dgm:t>
    </dgm:pt>
    <dgm:pt modelId="{45ACF3AB-A943-43FD-829F-7EA766551499}" type="sibTrans" cxnId="{27A1CB2B-B93A-4CDA-B336-E7889EADC723}">
      <dgm:prSet/>
      <dgm:spPr/>
      <dgm:t>
        <a:bodyPr/>
        <a:lstStyle/>
        <a:p>
          <a:endParaRPr lang="zh-TW" altLang="en-US"/>
        </a:p>
      </dgm:t>
    </dgm:pt>
    <dgm:pt modelId="{444BAAC0-5D34-47A1-8154-40E21CB346F4}">
      <dgm:prSet phldrT="[文字]"/>
      <dgm:spPr/>
      <dgm:t>
        <a:bodyPr/>
        <a:lstStyle/>
        <a:p>
          <a:r>
            <a:rPr lang="en-US" altLang="zh-TW" dirty="0"/>
            <a:t>display</a:t>
          </a:r>
          <a:endParaRPr lang="zh-TW" altLang="en-US" dirty="0"/>
        </a:p>
      </dgm:t>
    </dgm:pt>
    <dgm:pt modelId="{EF054355-05DA-4FE6-90EB-E8ED261B6BDF}" type="parTrans" cxnId="{5097842C-8D46-46A6-8D1E-ECD278B4E707}">
      <dgm:prSet/>
      <dgm:spPr/>
      <dgm:t>
        <a:bodyPr/>
        <a:lstStyle/>
        <a:p>
          <a:endParaRPr lang="zh-TW" altLang="en-US"/>
        </a:p>
      </dgm:t>
    </dgm:pt>
    <dgm:pt modelId="{69377CA4-3521-4CC2-B685-F24C82141D9E}" type="sibTrans" cxnId="{5097842C-8D46-46A6-8D1E-ECD278B4E707}">
      <dgm:prSet/>
      <dgm:spPr/>
      <dgm:t>
        <a:bodyPr/>
        <a:lstStyle/>
        <a:p>
          <a:endParaRPr lang="zh-TW" altLang="en-US"/>
        </a:p>
      </dgm:t>
    </dgm:pt>
    <dgm:pt modelId="{497E7CA6-848A-4F8A-A909-3F98968B3C9F}" type="pres">
      <dgm:prSet presAssocID="{4274E01D-65E5-4824-913C-0F0B5D3C8150}" presName="CompostProcess" presStyleCnt="0">
        <dgm:presLayoutVars>
          <dgm:dir/>
          <dgm:resizeHandles val="exact"/>
        </dgm:presLayoutVars>
      </dgm:prSet>
      <dgm:spPr/>
    </dgm:pt>
    <dgm:pt modelId="{21CB342E-A3C3-4B93-AEB5-0A7EF7DBE391}" type="pres">
      <dgm:prSet presAssocID="{4274E01D-65E5-4824-913C-0F0B5D3C8150}" presName="arrow" presStyleLbl="bgShp" presStyleIdx="0" presStyleCnt="1" custLinFactNeighborX="-339" custLinFactNeighborY="-25629"/>
      <dgm:spPr/>
    </dgm:pt>
    <dgm:pt modelId="{FCD4C8C0-497F-478C-A73B-E91FD9975852}" type="pres">
      <dgm:prSet presAssocID="{4274E01D-65E5-4824-913C-0F0B5D3C8150}" presName="linearProcess" presStyleCnt="0"/>
      <dgm:spPr/>
    </dgm:pt>
    <dgm:pt modelId="{5137EC6A-CF4C-4FC0-AC3A-295D08C6BCA8}" type="pres">
      <dgm:prSet presAssocID="{4FB2C854-5AC8-46D9-BF79-B4EA8F57D728}" presName="textNode" presStyleLbl="node1" presStyleIdx="0" presStyleCnt="7">
        <dgm:presLayoutVars>
          <dgm:bulletEnabled val="1"/>
        </dgm:presLayoutVars>
      </dgm:prSet>
      <dgm:spPr/>
    </dgm:pt>
    <dgm:pt modelId="{9CB21182-05CF-474E-AF60-85C72DFD5126}" type="pres">
      <dgm:prSet presAssocID="{6ED599F7-246F-4D3D-9FA5-78F203E6BDC4}" presName="sibTrans" presStyleCnt="0"/>
      <dgm:spPr/>
    </dgm:pt>
    <dgm:pt modelId="{4002508C-CFD4-4727-BAD6-D4CFB3547F2C}" type="pres">
      <dgm:prSet presAssocID="{AE0497E4-EF10-40A1-B521-EB345C00623E}" presName="textNode" presStyleLbl="node1" presStyleIdx="1" presStyleCnt="7">
        <dgm:presLayoutVars>
          <dgm:bulletEnabled val="1"/>
        </dgm:presLayoutVars>
      </dgm:prSet>
      <dgm:spPr/>
    </dgm:pt>
    <dgm:pt modelId="{723C18FA-63AF-42FE-9847-E0558E2FFF21}" type="pres">
      <dgm:prSet presAssocID="{65F4F83F-B017-4A6E-9BF5-06BBD8211268}" presName="sibTrans" presStyleCnt="0"/>
      <dgm:spPr/>
    </dgm:pt>
    <dgm:pt modelId="{77F3782D-5693-48C6-9760-8CADA42136ED}" type="pres">
      <dgm:prSet presAssocID="{AB3FA18A-7DC6-4C26-802F-BDCFE63E6717}" presName="textNode" presStyleLbl="node1" presStyleIdx="2" presStyleCnt="7">
        <dgm:presLayoutVars>
          <dgm:bulletEnabled val="1"/>
        </dgm:presLayoutVars>
      </dgm:prSet>
      <dgm:spPr/>
    </dgm:pt>
    <dgm:pt modelId="{9815187B-6FCE-4119-BC80-1B2AAAF2893C}" type="pres">
      <dgm:prSet presAssocID="{4975D551-F0BC-408E-965D-D8A88260F566}" presName="sibTrans" presStyleCnt="0"/>
      <dgm:spPr/>
    </dgm:pt>
    <dgm:pt modelId="{6F6483F7-14D6-4A1B-8E5E-3770D5827B76}" type="pres">
      <dgm:prSet presAssocID="{50A53A3A-DDEF-4A00-B6FE-667F1BB6E6F9}" presName="textNode" presStyleLbl="node1" presStyleIdx="3" presStyleCnt="7">
        <dgm:presLayoutVars>
          <dgm:bulletEnabled val="1"/>
        </dgm:presLayoutVars>
      </dgm:prSet>
      <dgm:spPr/>
    </dgm:pt>
    <dgm:pt modelId="{0F1C5B01-88FD-49E4-9437-C16572054662}" type="pres">
      <dgm:prSet presAssocID="{0CF7F0F0-3049-4C80-93E3-93F100AB067D}" presName="sibTrans" presStyleCnt="0"/>
      <dgm:spPr/>
    </dgm:pt>
    <dgm:pt modelId="{09A1E96F-80E8-4280-B8A0-2117D1F7B528}" type="pres">
      <dgm:prSet presAssocID="{7B9660A6-CDC3-4FB4-B558-976EFDEC3B09}" presName="textNode" presStyleLbl="node1" presStyleIdx="4" presStyleCnt="7">
        <dgm:presLayoutVars>
          <dgm:bulletEnabled val="1"/>
        </dgm:presLayoutVars>
      </dgm:prSet>
      <dgm:spPr/>
    </dgm:pt>
    <dgm:pt modelId="{769B04B7-C895-4A9F-9C8C-BE06CD26F177}" type="pres">
      <dgm:prSet presAssocID="{21F9E551-3614-419D-B5D0-185EDAC53218}" presName="sibTrans" presStyleCnt="0"/>
      <dgm:spPr/>
    </dgm:pt>
    <dgm:pt modelId="{3C42E763-C44A-4924-9D13-41AAAC7BC035}" type="pres">
      <dgm:prSet presAssocID="{B173466C-8FDD-4204-BBD1-4F912D2ACF35}" presName="textNode" presStyleLbl="node1" presStyleIdx="5" presStyleCnt="7">
        <dgm:presLayoutVars>
          <dgm:bulletEnabled val="1"/>
        </dgm:presLayoutVars>
      </dgm:prSet>
      <dgm:spPr/>
    </dgm:pt>
    <dgm:pt modelId="{8269208B-8CB5-4417-BBDB-F56A97B55D29}" type="pres">
      <dgm:prSet presAssocID="{45ACF3AB-A943-43FD-829F-7EA766551499}" presName="sibTrans" presStyleCnt="0"/>
      <dgm:spPr/>
    </dgm:pt>
    <dgm:pt modelId="{084FF072-81F9-47C8-B05B-D13E60026578}" type="pres">
      <dgm:prSet presAssocID="{444BAAC0-5D34-47A1-8154-40E21CB346F4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27A1CB2B-B93A-4CDA-B336-E7889EADC723}" srcId="{4274E01D-65E5-4824-913C-0F0B5D3C8150}" destId="{B173466C-8FDD-4204-BBD1-4F912D2ACF35}" srcOrd="5" destOrd="0" parTransId="{3966BE19-2BA3-4E51-A2F3-5CDCF3C27B17}" sibTransId="{45ACF3AB-A943-43FD-829F-7EA766551499}"/>
    <dgm:cxn modelId="{5097842C-8D46-46A6-8D1E-ECD278B4E707}" srcId="{4274E01D-65E5-4824-913C-0F0B5D3C8150}" destId="{444BAAC0-5D34-47A1-8154-40E21CB346F4}" srcOrd="6" destOrd="0" parTransId="{EF054355-05DA-4FE6-90EB-E8ED261B6BDF}" sibTransId="{69377CA4-3521-4CC2-B685-F24C82141D9E}"/>
    <dgm:cxn modelId="{C4EEB738-2E91-4F3C-9A21-426E938156B0}" type="presOf" srcId="{4FB2C854-5AC8-46D9-BF79-B4EA8F57D728}" destId="{5137EC6A-CF4C-4FC0-AC3A-295D08C6BCA8}" srcOrd="0" destOrd="0" presId="urn:microsoft.com/office/officeart/2005/8/layout/hProcess9"/>
    <dgm:cxn modelId="{C203A04D-357E-48F2-8FE0-32910D834AC5}" srcId="{4274E01D-65E5-4824-913C-0F0B5D3C8150}" destId="{AE0497E4-EF10-40A1-B521-EB345C00623E}" srcOrd="1" destOrd="0" parTransId="{509D8A01-9343-4863-A04E-B9040DC59ED8}" sibTransId="{65F4F83F-B017-4A6E-9BF5-06BBD8211268}"/>
    <dgm:cxn modelId="{F0A83656-D521-470E-8B41-616F2BF6F3CE}" type="presOf" srcId="{444BAAC0-5D34-47A1-8154-40E21CB346F4}" destId="{084FF072-81F9-47C8-B05B-D13E60026578}" srcOrd="0" destOrd="0" presId="urn:microsoft.com/office/officeart/2005/8/layout/hProcess9"/>
    <dgm:cxn modelId="{2557D983-8F6D-4C2E-8F45-988BE7232D00}" type="presOf" srcId="{B173466C-8FDD-4204-BBD1-4F912D2ACF35}" destId="{3C42E763-C44A-4924-9D13-41AAAC7BC035}" srcOrd="0" destOrd="0" presId="urn:microsoft.com/office/officeart/2005/8/layout/hProcess9"/>
    <dgm:cxn modelId="{80EC1A85-B5A8-4609-AF90-762C7AE5E7ED}" srcId="{4274E01D-65E5-4824-913C-0F0B5D3C8150}" destId="{AB3FA18A-7DC6-4C26-802F-BDCFE63E6717}" srcOrd="2" destOrd="0" parTransId="{FF5E66C6-BABF-4A83-96C7-4215CE9529AF}" sibTransId="{4975D551-F0BC-408E-965D-D8A88260F566}"/>
    <dgm:cxn modelId="{8DFE6B8D-A39B-4E3C-AB5D-A366CA1744E1}" type="presOf" srcId="{AB3FA18A-7DC6-4C26-802F-BDCFE63E6717}" destId="{77F3782D-5693-48C6-9760-8CADA42136ED}" srcOrd="0" destOrd="0" presId="urn:microsoft.com/office/officeart/2005/8/layout/hProcess9"/>
    <dgm:cxn modelId="{7AD4E592-2B35-476B-AFE4-9822071D9DA5}" type="presOf" srcId="{AE0497E4-EF10-40A1-B521-EB345C00623E}" destId="{4002508C-CFD4-4727-BAD6-D4CFB3547F2C}" srcOrd="0" destOrd="0" presId="urn:microsoft.com/office/officeart/2005/8/layout/hProcess9"/>
    <dgm:cxn modelId="{261A0A96-D711-422A-AF0E-C71698E4FAE7}" type="presOf" srcId="{4274E01D-65E5-4824-913C-0F0B5D3C8150}" destId="{497E7CA6-848A-4F8A-A909-3F98968B3C9F}" srcOrd="0" destOrd="0" presId="urn:microsoft.com/office/officeart/2005/8/layout/hProcess9"/>
    <dgm:cxn modelId="{8D9BABA4-0801-4313-84EE-F5EE330881C7}" type="presOf" srcId="{7B9660A6-CDC3-4FB4-B558-976EFDEC3B09}" destId="{09A1E96F-80E8-4280-B8A0-2117D1F7B528}" srcOrd="0" destOrd="0" presId="urn:microsoft.com/office/officeart/2005/8/layout/hProcess9"/>
    <dgm:cxn modelId="{E56F00C2-3752-4072-B9EE-FD8063045DC2}" srcId="{4274E01D-65E5-4824-913C-0F0B5D3C8150}" destId="{7B9660A6-CDC3-4FB4-B558-976EFDEC3B09}" srcOrd="4" destOrd="0" parTransId="{03ADFA31-FEF4-489D-8C35-E60C5E88688C}" sibTransId="{21F9E551-3614-419D-B5D0-185EDAC53218}"/>
    <dgm:cxn modelId="{F248B6C4-BFA7-453D-865D-80E8D2B46DDB}" srcId="{4274E01D-65E5-4824-913C-0F0B5D3C8150}" destId="{50A53A3A-DDEF-4A00-B6FE-667F1BB6E6F9}" srcOrd="3" destOrd="0" parTransId="{E7B99E0C-6DB8-4E0D-98DE-35D61B9A754B}" sibTransId="{0CF7F0F0-3049-4C80-93E3-93F100AB067D}"/>
    <dgm:cxn modelId="{D755BBED-5BEF-4B85-908A-7FA0BFE09EDF}" srcId="{4274E01D-65E5-4824-913C-0F0B5D3C8150}" destId="{4FB2C854-5AC8-46D9-BF79-B4EA8F57D728}" srcOrd="0" destOrd="0" parTransId="{E3AA3484-29FF-483F-9376-4D9F8EEFC242}" sibTransId="{6ED599F7-246F-4D3D-9FA5-78F203E6BDC4}"/>
    <dgm:cxn modelId="{F5D877F0-BB51-4F64-B272-31F42F94E1F2}" type="presOf" srcId="{50A53A3A-DDEF-4A00-B6FE-667F1BB6E6F9}" destId="{6F6483F7-14D6-4A1B-8E5E-3770D5827B76}" srcOrd="0" destOrd="0" presId="urn:microsoft.com/office/officeart/2005/8/layout/hProcess9"/>
    <dgm:cxn modelId="{91AEAE4F-D730-4A8E-ADDA-FE3EBC2BF691}" type="presParOf" srcId="{497E7CA6-848A-4F8A-A909-3F98968B3C9F}" destId="{21CB342E-A3C3-4B93-AEB5-0A7EF7DBE391}" srcOrd="0" destOrd="0" presId="urn:microsoft.com/office/officeart/2005/8/layout/hProcess9"/>
    <dgm:cxn modelId="{3106A1F0-7CC5-4BB9-A0BD-84A2AFCFF902}" type="presParOf" srcId="{497E7CA6-848A-4F8A-A909-3F98968B3C9F}" destId="{FCD4C8C0-497F-478C-A73B-E91FD9975852}" srcOrd="1" destOrd="0" presId="urn:microsoft.com/office/officeart/2005/8/layout/hProcess9"/>
    <dgm:cxn modelId="{E7BC5824-2B46-40B0-A73C-5D4B880EAD8F}" type="presParOf" srcId="{FCD4C8C0-497F-478C-A73B-E91FD9975852}" destId="{5137EC6A-CF4C-4FC0-AC3A-295D08C6BCA8}" srcOrd="0" destOrd="0" presId="urn:microsoft.com/office/officeart/2005/8/layout/hProcess9"/>
    <dgm:cxn modelId="{7FFB53D4-F479-47CE-9972-CD50DD3A2E3E}" type="presParOf" srcId="{FCD4C8C0-497F-478C-A73B-E91FD9975852}" destId="{9CB21182-05CF-474E-AF60-85C72DFD5126}" srcOrd="1" destOrd="0" presId="urn:microsoft.com/office/officeart/2005/8/layout/hProcess9"/>
    <dgm:cxn modelId="{06266ACC-8D82-43B3-A663-B1729E8AA366}" type="presParOf" srcId="{FCD4C8C0-497F-478C-A73B-E91FD9975852}" destId="{4002508C-CFD4-4727-BAD6-D4CFB3547F2C}" srcOrd="2" destOrd="0" presId="urn:microsoft.com/office/officeart/2005/8/layout/hProcess9"/>
    <dgm:cxn modelId="{9B5E3B25-73CE-435F-B748-0D27476742E0}" type="presParOf" srcId="{FCD4C8C0-497F-478C-A73B-E91FD9975852}" destId="{723C18FA-63AF-42FE-9847-E0558E2FFF21}" srcOrd="3" destOrd="0" presId="urn:microsoft.com/office/officeart/2005/8/layout/hProcess9"/>
    <dgm:cxn modelId="{B0B3795F-ECF2-431B-8D16-E5C8F6A1C3C7}" type="presParOf" srcId="{FCD4C8C0-497F-478C-A73B-E91FD9975852}" destId="{77F3782D-5693-48C6-9760-8CADA42136ED}" srcOrd="4" destOrd="0" presId="urn:microsoft.com/office/officeart/2005/8/layout/hProcess9"/>
    <dgm:cxn modelId="{473812F9-8A5E-4611-AB3C-BA30CD07AF25}" type="presParOf" srcId="{FCD4C8C0-497F-478C-A73B-E91FD9975852}" destId="{9815187B-6FCE-4119-BC80-1B2AAAF2893C}" srcOrd="5" destOrd="0" presId="urn:microsoft.com/office/officeart/2005/8/layout/hProcess9"/>
    <dgm:cxn modelId="{A5E4A394-44C7-46D3-818B-F7B120F5D9C7}" type="presParOf" srcId="{FCD4C8C0-497F-478C-A73B-E91FD9975852}" destId="{6F6483F7-14D6-4A1B-8E5E-3770D5827B76}" srcOrd="6" destOrd="0" presId="urn:microsoft.com/office/officeart/2005/8/layout/hProcess9"/>
    <dgm:cxn modelId="{9E7C2119-03F7-4263-9B6F-57904231F0B3}" type="presParOf" srcId="{FCD4C8C0-497F-478C-A73B-E91FD9975852}" destId="{0F1C5B01-88FD-49E4-9437-C16572054662}" srcOrd="7" destOrd="0" presId="urn:microsoft.com/office/officeart/2005/8/layout/hProcess9"/>
    <dgm:cxn modelId="{40EFCFD1-192A-41D0-B0E2-9ECC859C850D}" type="presParOf" srcId="{FCD4C8C0-497F-478C-A73B-E91FD9975852}" destId="{09A1E96F-80E8-4280-B8A0-2117D1F7B528}" srcOrd="8" destOrd="0" presId="urn:microsoft.com/office/officeart/2005/8/layout/hProcess9"/>
    <dgm:cxn modelId="{A0CA452B-A780-4F30-BF72-D6DBC9A178D0}" type="presParOf" srcId="{FCD4C8C0-497F-478C-A73B-E91FD9975852}" destId="{769B04B7-C895-4A9F-9C8C-BE06CD26F177}" srcOrd="9" destOrd="0" presId="urn:microsoft.com/office/officeart/2005/8/layout/hProcess9"/>
    <dgm:cxn modelId="{3BF34873-B61C-4F0B-9A35-BF55BDAA55FF}" type="presParOf" srcId="{FCD4C8C0-497F-478C-A73B-E91FD9975852}" destId="{3C42E763-C44A-4924-9D13-41AAAC7BC035}" srcOrd="10" destOrd="0" presId="urn:microsoft.com/office/officeart/2005/8/layout/hProcess9"/>
    <dgm:cxn modelId="{8A415381-2702-41ED-912D-0F183B002C7D}" type="presParOf" srcId="{FCD4C8C0-497F-478C-A73B-E91FD9975852}" destId="{8269208B-8CB5-4417-BBDB-F56A97B55D29}" srcOrd="11" destOrd="0" presId="urn:microsoft.com/office/officeart/2005/8/layout/hProcess9"/>
    <dgm:cxn modelId="{CBFCBC14-CF6A-4AE1-AFBF-C5EB9F754149}" type="presParOf" srcId="{FCD4C8C0-497F-478C-A73B-E91FD9975852}" destId="{084FF072-81F9-47C8-B05B-D13E60026578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B342E-A3C3-4B93-AEB5-0A7EF7DBE391}">
      <dsp:nvSpPr>
        <dsp:cNvPr id="0" name=""/>
        <dsp:cNvSpPr/>
      </dsp:nvSpPr>
      <dsp:spPr>
        <a:xfrm>
          <a:off x="814456" y="0"/>
          <a:ext cx="9599313" cy="537004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7EC6A-CF4C-4FC0-AC3A-295D08C6BCA8}">
      <dsp:nvSpPr>
        <dsp:cNvPr id="0" name=""/>
        <dsp:cNvSpPr/>
      </dsp:nvSpPr>
      <dsp:spPr>
        <a:xfrm>
          <a:off x="965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讀照片</a:t>
          </a:r>
        </a:p>
      </dsp:txBody>
      <dsp:txXfrm>
        <a:off x="76472" y="1686521"/>
        <a:ext cx="1395750" cy="1997005"/>
      </dsp:txXfrm>
    </dsp:sp>
    <dsp:sp modelId="{4002508C-CFD4-4727-BAD6-D4CFB3547F2C}">
      <dsp:nvSpPr>
        <dsp:cNvPr id="0" name=""/>
        <dsp:cNvSpPr/>
      </dsp:nvSpPr>
      <dsp:spPr>
        <a:xfrm>
          <a:off x="1625067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辨識</a:t>
          </a:r>
          <a:r>
            <a:rPr lang="en-US" altLang="zh-TW" sz="2500" kern="1200" dirty="0"/>
            <a:t>/</a:t>
          </a:r>
          <a:r>
            <a:rPr lang="zh-TW" altLang="en-US" sz="2500" kern="1200" dirty="0"/>
            <a:t>算長度</a:t>
          </a:r>
        </a:p>
      </dsp:txBody>
      <dsp:txXfrm>
        <a:off x="1700574" y="1686521"/>
        <a:ext cx="1395750" cy="1997005"/>
      </dsp:txXfrm>
    </dsp:sp>
    <dsp:sp modelId="{77F3782D-5693-48C6-9760-8CADA42136ED}">
      <dsp:nvSpPr>
        <dsp:cNvPr id="0" name=""/>
        <dsp:cNvSpPr/>
      </dsp:nvSpPr>
      <dsp:spPr>
        <a:xfrm>
          <a:off x="3249170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將結果寫成</a:t>
          </a:r>
          <a:r>
            <a:rPr lang="en-US" altLang="zh-TW" sz="2500" kern="1200" dirty="0"/>
            <a:t>csv</a:t>
          </a:r>
          <a:endParaRPr lang="zh-TW" altLang="en-US" sz="2500" kern="1200" dirty="0"/>
        </a:p>
      </dsp:txBody>
      <dsp:txXfrm>
        <a:off x="3324677" y="1686521"/>
        <a:ext cx="1395750" cy="1997005"/>
      </dsp:txXfrm>
    </dsp:sp>
    <dsp:sp modelId="{6F6483F7-14D6-4A1B-8E5E-3770D5827B76}">
      <dsp:nvSpPr>
        <dsp:cNvPr id="0" name=""/>
        <dsp:cNvSpPr/>
      </dsp:nvSpPr>
      <dsp:spPr>
        <a:xfrm>
          <a:off x="4873272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將</a:t>
          </a:r>
          <a:r>
            <a:rPr lang="en-US" altLang="zh-TW" sz="2500" kern="1200" dirty="0"/>
            <a:t>csv</a:t>
          </a:r>
          <a:r>
            <a:rPr lang="zh-TW" altLang="en-US" sz="2500" kern="1200" dirty="0"/>
            <a:t>中資料從</a:t>
          </a:r>
          <a:r>
            <a:rPr lang="en-US" altLang="zh-TW" sz="2500" kern="1200" dirty="0"/>
            <a:t>client</a:t>
          </a:r>
          <a:r>
            <a:rPr lang="zh-TW" altLang="en-US" sz="2500" kern="1200" dirty="0"/>
            <a:t>傳至</a:t>
          </a:r>
          <a:r>
            <a:rPr lang="en-US" altLang="zh-TW" sz="2500" kern="1200" dirty="0"/>
            <a:t>server</a:t>
          </a:r>
          <a:endParaRPr lang="zh-TW" altLang="en-US" sz="2500" kern="1200" dirty="0"/>
        </a:p>
      </dsp:txBody>
      <dsp:txXfrm>
        <a:off x="4948779" y="1686521"/>
        <a:ext cx="1395750" cy="1997005"/>
      </dsp:txXfrm>
    </dsp:sp>
    <dsp:sp modelId="{09A1E96F-80E8-4280-B8A0-2117D1F7B528}">
      <dsp:nvSpPr>
        <dsp:cNvPr id="0" name=""/>
        <dsp:cNvSpPr/>
      </dsp:nvSpPr>
      <dsp:spPr>
        <a:xfrm>
          <a:off x="6497375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在</a:t>
          </a:r>
          <a:r>
            <a:rPr lang="en-US" altLang="zh-TW" sz="2500" kern="1200" dirty="0"/>
            <a:t>server</a:t>
          </a:r>
          <a:r>
            <a:rPr lang="zh-TW" altLang="en-US" sz="2500" kern="1200" dirty="0"/>
            <a:t>寫入</a:t>
          </a:r>
          <a:r>
            <a:rPr lang="en-US" altLang="zh-TW" sz="2500" kern="1200" dirty="0"/>
            <a:t>csv</a:t>
          </a:r>
          <a:r>
            <a:rPr lang="zh-TW" altLang="en-US" sz="2500" kern="1200" dirty="0"/>
            <a:t>檔案</a:t>
          </a:r>
        </a:p>
      </dsp:txBody>
      <dsp:txXfrm>
        <a:off x="6572882" y="1686521"/>
        <a:ext cx="1395750" cy="1997005"/>
      </dsp:txXfrm>
    </dsp:sp>
    <dsp:sp modelId="{3C42E763-C44A-4924-9D13-41AAAC7BC035}">
      <dsp:nvSpPr>
        <dsp:cNvPr id="0" name=""/>
        <dsp:cNvSpPr/>
      </dsp:nvSpPr>
      <dsp:spPr>
        <a:xfrm>
          <a:off x="8121478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將</a:t>
          </a:r>
          <a:r>
            <a:rPr lang="en-US" altLang="zh-TW" sz="2500" kern="1200" dirty="0"/>
            <a:t>csv</a:t>
          </a:r>
          <a:r>
            <a:rPr lang="zh-TW" altLang="en-US" sz="2500" kern="1200" dirty="0"/>
            <a:t>檔案匯入</a:t>
          </a:r>
          <a:r>
            <a:rPr lang="en-US" altLang="zh-TW" sz="2500" kern="1200" dirty="0"/>
            <a:t>database</a:t>
          </a:r>
          <a:endParaRPr lang="zh-TW" altLang="en-US" sz="2500" kern="1200" dirty="0"/>
        </a:p>
      </dsp:txBody>
      <dsp:txXfrm>
        <a:off x="8196985" y="1686521"/>
        <a:ext cx="1395750" cy="1997005"/>
      </dsp:txXfrm>
    </dsp:sp>
    <dsp:sp modelId="{084FF072-81F9-47C8-B05B-D13E60026578}">
      <dsp:nvSpPr>
        <dsp:cNvPr id="0" name=""/>
        <dsp:cNvSpPr/>
      </dsp:nvSpPr>
      <dsp:spPr>
        <a:xfrm>
          <a:off x="9745580" y="1611014"/>
          <a:ext cx="1546764" cy="2148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display</a:t>
          </a:r>
          <a:endParaRPr lang="zh-TW" altLang="en-US" sz="2500" kern="1200" dirty="0"/>
        </a:p>
      </dsp:txBody>
      <dsp:txXfrm>
        <a:off x="9821087" y="1686521"/>
        <a:ext cx="1395750" cy="1997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839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22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818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187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332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57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464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642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32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6990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23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6BB8F5-347B-4A2F-973A-D427F0265C75}" type="datetimeFigureOut">
              <a:rPr lang="zh-TW" altLang="en-US" smtClean="0"/>
              <a:t>2020/9/25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3D6AD25-F756-4573-8332-5FE1E799CAD0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540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34ADB-7D69-4794-9196-1FB555B84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2" y="619300"/>
            <a:ext cx="12443380" cy="3566160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物聯網結合</a:t>
            </a:r>
            <a:r>
              <a:rPr lang="en-US" altLang="zh-TW" dirty="0">
                <a:latin typeface="+mj-ea"/>
              </a:rPr>
              <a:t>AI</a:t>
            </a:r>
            <a:r>
              <a:rPr lang="zh-TW" altLang="en-US" dirty="0">
                <a:latin typeface="+mj-ea"/>
              </a:rPr>
              <a:t>在魚類之應用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6371DA8-5822-4058-8241-499A9ECF5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>
                <a:solidFill>
                  <a:schemeClr val="tx1"/>
                </a:solidFill>
                <a:latin typeface="+mn-ea"/>
              </a:rPr>
              <a:t>組員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吳承威、王樸</a:t>
            </a:r>
            <a:endParaRPr lang="en-US" altLang="zh-TW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zh-TW" altLang="en-US" dirty="0">
                <a:solidFill>
                  <a:schemeClr val="tx1"/>
                </a:solidFill>
                <a:latin typeface="+mn-ea"/>
              </a:rPr>
              <a:t>指導教授</a:t>
            </a:r>
            <a:r>
              <a:rPr lang="en-US" altLang="zh-TW" dirty="0">
                <a:solidFill>
                  <a:schemeClr val="tx1"/>
                </a:solidFill>
                <a:latin typeface="+mn-ea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+mn-ea"/>
              </a:rPr>
              <a:t>林政宏</a:t>
            </a:r>
          </a:p>
        </p:txBody>
      </p:sp>
    </p:spTree>
    <p:extLst>
      <p:ext uri="{BB962C8B-B14F-4D97-AF65-F5344CB8AC3E}">
        <p14:creationId xmlns:p14="http://schemas.microsoft.com/office/powerpoint/2010/main" val="4014749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/>
              <a:t>Full dataset per class  vs  only a few image per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1930400"/>
            <a:ext cx="4521648" cy="3985306"/>
          </a:xfrm>
        </p:spPr>
        <p:txBody>
          <a:bodyPr>
            <a:normAutofit/>
          </a:bodyPr>
          <a:lstStyle/>
          <a:p>
            <a:r>
              <a:rPr lang="en-US" sz="2000" dirty="0"/>
              <a:t>Full dataset: Very slow (&gt;10000)</a:t>
            </a:r>
          </a:p>
          <a:p>
            <a:pPr lvl="1"/>
            <a:r>
              <a:rPr lang="en-US" sz="2000" dirty="0"/>
              <a:t>Best accuracy : 90% </a:t>
            </a:r>
          </a:p>
          <a:p>
            <a:pPr lvl="2"/>
            <a:r>
              <a:rPr lang="en-US" sz="2000" dirty="0"/>
              <a:t>But only useful for class with more photos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64" y="1524181"/>
            <a:ext cx="4301067" cy="322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4016833"/>
            <a:ext cx="3788223" cy="28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4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082" y="810760"/>
            <a:ext cx="4182049" cy="3021011"/>
          </a:xfrm>
        </p:spPr>
        <p:txBody>
          <a:bodyPr/>
          <a:lstStyle/>
          <a:p>
            <a:r>
              <a:rPr lang="en-US" dirty="0"/>
              <a:t>only a few image per class: fast </a:t>
            </a:r>
          </a:p>
          <a:p>
            <a:pPr lvl="1"/>
            <a:r>
              <a:rPr lang="en-US" sz="1800" dirty="0"/>
              <a:t>Best accuracy : 96% at            </a:t>
            </a:r>
            <a:r>
              <a:rPr lang="en-US" sz="1600" dirty="0" err="1"/>
              <a:t>lr</a:t>
            </a:r>
            <a:r>
              <a:rPr lang="en-US" sz="1600" dirty="0"/>
              <a:t>= 0.0005</a:t>
            </a:r>
          </a:p>
          <a:p>
            <a:pPr lvl="2"/>
            <a:r>
              <a:rPr lang="en-US" sz="1800" dirty="0"/>
              <a:t>Better distributed</a:t>
            </a:r>
          </a:p>
          <a:p>
            <a:pPr lvl="1"/>
            <a:r>
              <a:rPr lang="en-US" sz="1800" dirty="0"/>
              <a:t>This accuracy occurs sometimes </a:t>
            </a:r>
          </a:p>
          <a:p>
            <a:pPr lvl="2"/>
            <a:r>
              <a:rPr lang="en-US" sz="1800" dirty="0"/>
              <a:t>Most of the time it stuck at 80 %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56" y="313903"/>
            <a:ext cx="3529400" cy="2647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74" y="3749549"/>
            <a:ext cx="3634372" cy="2725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56" y="3618236"/>
            <a:ext cx="3773811" cy="2830358"/>
          </a:xfrm>
          <a:prstGeom prst="rect">
            <a:avLst/>
          </a:prstGeom>
        </p:spPr>
      </p:pic>
      <p:sp>
        <p:nvSpPr>
          <p:cNvPr id="17" name="Up-Down Arrow 16"/>
          <p:cNvSpPr/>
          <p:nvPr/>
        </p:nvSpPr>
        <p:spPr>
          <a:xfrm>
            <a:off x="8427846" y="2967910"/>
            <a:ext cx="484632" cy="650326"/>
          </a:xfrm>
          <a:prstGeom prst="upDownArrow">
            <a:avLst>
              <a:gd name="adj1" fmla="val 50000"/>
              <a:gd name="adj2" fmla="val 26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153525" y="3121774"/>
            <a:ext cx="158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</a:t>
            </a:r>
          </a:p>
        </p:txBody>
      </p:sp>
    </p:spTree>
    <p:extLst>
      <p:ext uri="{BB962C8B-B14F-4D97-AF65-F5344CB8AC3E}">
        <p14:creationId xmlns:p14="http://schemas.microsoft.com/office/powerpoint/2010/main" val="402845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600" dirty="0"/>
              <a:t>5 class  vs  10 classes (200 images per class 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5 classes :</a:t>
            </a:r>
          </a:p>
          <a:p>
            <a:pPr lvl="1"/>
            <a:r>
              <a:rPr lang="en-US" sz="2000" dirty="0"/>
              <a:t>2 different dataset: same accuracy  </a:t>
            </a:r>
          </a:p>
          <a:p>
            <a:pPr lvl="2"/>
            <a:r>
              <a:rPr lang="en-US" sz="2000" dirty="0"/>
              <a:t>Around 95 %</a:t>
            </a:r>
          </a:p>
          <a:p>
            <a:r>
              <a:rPr lang="en-US" sz="2000" dirty="0"/>
              <a:t>10 classes :</a:t>
            </a:r>
          </a:p>
          <a:p>
            <a:pPr lvl="1"/>
            <a:r>
              <a:rPr lang="en-US" sz="1800" dirty="0"/>
              <a:t>Same accuracy as the separated classes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defTabSz="457200" rtl="0">
              <a:spcBef>
                <a:spcPct val="0"/>
              </a:spcBef>
            </a:pPr>
            <a:r>
              <a:rPr lang="en-US" sz="3600" dirty="0"/>
              <a:t>constant learning rate vs variable 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US" sz="2000" dirty="0"/>
              <a:t>Variable learning rate: Not very useful</a:t>
            </a:r>
          </a:p>
          <a:p>
            <a:pPr marL="742950" lvl="2" indent="-342900"/>
            <a:r>
              <a:rPr lang="en-US" sz="2000" dirty="0"/>
              <a:t>Accuracy don’t improve after changing learning rate</a:t>
            </a:r>
          </a:p>
          <a:p>
            <a:pPr marL="342900" lvl="1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5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Multiples learning rates per configuration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If learning is too high : accuracy will get stuck</a:t>
            </a:r>
          </a:p>
          <a:p>
            <a:endParaRPr lang="en-US" sz="2000" dirty="0"/>
          </a:p>
          <a:p>
            <a:r>
              <a:rPr lang="en-US" sz="2000" dirty="0"/>
              <a:t>If learning rate is to low : accuracy will also get stuck</a:t>
            </a:r>
          </a:p>
          <a:p>
            <a:endParaRPr lang="en-US" sz="2000" dirty="0"/>
          </a:p>
          <a:p>
            <a:r>
              <a:rPr lang="en-US" sz="2000" dirty="0"/>
              <a:t>Only on certain range of value will </a:t>
            </a:r>
            <a:r>
              <a:rPr lang="en-US" sz="2000"/>
              <a:t>get better (</a:t>
            </a:r>
            <a:r>
              <a:rPr lang="en-US" sz="2000" dirty="0"/>
              <a:t>depend on number </a:t>
            </a:r>
            <a:r>
              <a:rPr lang="en-US" sz="2000"/>
              <a:t>of classes )</a:t>
            </a:r>
            <a:endParaRPr lang="en-US" sz="2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06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711" y="623331"/>
            <a:ext cx="2614506" cy="685962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5823"/>
            <a:ext cx="3755329" cy="58261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35" y="3781667"/>
            <a:ext cx="3060197" cy="2295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57" y="781185"/>
            <a:ext cx="3509560" cy="2632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113" y="3576659"/>
            <a:ext cx="2882544" cy="2161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0" y="3484519"/>
            <a:ext cx="3619869" cy="27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9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資料庫圖表 11">
            <a:extLst>
              <a:ext uri="{FF2B5EF4-FFF2-40B4-BE49-F238E27FC236}">
                <a16:creationId xmlns:a16="http://schemas.microsoft.com/office/drawing/2014/main" id="{07125826-2833-45DE-BBA3-FB94F06EC8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147944"/>
              </p:ext>
            </p:extLst>
          </p:nvPr>
        </p:nvGraphicFramePr>
        <p:xfrm>
          <a:off x="576292" y="1169101"/>
          <a:ext cx="11293310" cy="5370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B66AD7C-0F4D-4672-8EE8-325458236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4054"/>
            <a:ext cx="10058400" cy="1450757"/>
          </a:xfrm>
        </p:spPr>
        <p:txBody>
          <a:bodyPr/>
          <a:lstStyle/>
          <a:p>
            <a:r>
              <a:rPr lang="zh-TW" altLang="en-US" dirty="0"/>
              <a:t>資料傳輸</a:t>
            </a:r>
          </a:p>
        </p:txBody>
      </p:sp>
      <p:sp>
        <p:nvSpPr>
          <p:cNvPr id="8" name="左大括弧 7">
            <a:extLst>
              <a:ext uri="{FF2B5EF4-FFF2-40B4-BE49-F238E27FC236}">
                <a16:creationId xmlns:a16="http://schemas.microsoft.com/office/drawing/2014/main" id="{6479D8F7-8197-40E4-9B4A-01B60BFAD106}"/>
              </a:ext>
            </a:extLst>
          </p:cNvPr>
          <p:cNvSpPr/>
          <p:nvPr/>
        </p:nvSpPr>
        <p:spPr>
          <a:xfrm rot="5400000">
            <a:off x="3559117" y="-636919"/>
            <a:ext cx="570582" cy="5616176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左大括弧 10">
            <a:extLst>
              <a:ext uri="{FF2B5EF4-FFF2-40B4-BE49-F238E27FC236}">
                <a16:creationId xmlns:a16="http://schemas.microsoft.com/office/drawing/2014/main" id="{3DF28AB1-89EE-4C10-B04D-873AF3C33B08}"/>
              </a:ext>
            </a:extLst>
          </p:cNvPr>
          <p:cNvSpPr/>
          <p:nvPr/>
        </p:nvSpPr>
        <p:spPr>
          <a:xfrm rot="5400000">
            <a:off x="8485408" y="894782"/>
            <a:ext cx="570582" cy="255277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5C31257-2F41-4767-B35F-F2AFC9F3A1BF}"/>
              </a:ext>
            </a:extLst>
          </p:cNvPr>
          <p:cNvCxnSpPr>
            <a:cxnSpLocks/>
          </p:cNvCxnSpPr>
          <p:nvPr/>
        </p:nvCxnSpPr>
        <p:spPr>
          <a:xfrm>
            <a:off x="11155680" y="1885878"/>
            <a:ext cx="0" cy="81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694D612-9C92-44AD-8F38-EC523584A1E7}"/>
              </a:ext>
            </a:extLst>
          </p:cNvPr>
          <p:cNvSpPr txBox="1"/>
          <p:nvPr/>
        </p:nvSpPr>
        <p:spPr>
          <a:xfrm>
            <a:off x="3335360" y="1497064"/>
            <a:ext cx="1018095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client.py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C81973-5D1D-45BB-86BC-48B577756966}"/>
              </a:ext>
            </a:extLst>
          </p:cNvPr>
          <p:cNvSpPr txBox="1"/>
          <p:nvPr/>
        </p:nvSpPr>
        <p:spPr>
          <a:xfrm>
            <a:off x="8297158" y="1497064"/>
            <a:ext cx="112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server.py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B1DF51-EC51-4110-BC68-EA7A56F5E5AB}"/>
              </a:ext>
            </a:extLst>
          </p:cNvPr>
          <p:cNvSpPr txBox="1"/>
          <p:nvPr/>
        </p:nvSpPr>
        <p:spPr>
          <a:xfrm>
            <a:off x="10764153" y="1489323"/>
            <a:ext cx="1018095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app.py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3847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8A3D9-E571-4EE8-9EA0-F8A91CCA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專題demo0925">
            <a:hlinkClick r:id="" action="ppaction://media"/>
            <a:extLst>
              <a:ext uri="{FF2B5EF4-FFF2-40B4-BE49-F238E27FC236}">
                <a16:creationId xmlns:a16="http://schemas.microsoft.com/office/drawing/2014/main" id="{EE3BA8AB-3F1E-4D47-AC11-E987B531A2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4143" y="0"/>
            <a:ext cx="11151909" cy="6272794"/>
          </a:xfrm>
        </p:spPr>
      </p:pic>
    </p:spTree>
    <p:extLst>
      <p:ext uri="{BB962C8B-B14F-4D97-AF65-F5344CB8AC3E}">
        <p14:creationId xmlns:p14="http://schemas.microsoft.com/office/powerpoint/2010/main" val="13752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43DA6E-15ED-4CC0-A979-8CD8C023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A3A9BE0-1713-43F5-890E-F678205AF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65236"/>
              </p:ext>
            </p:extLst>
          </p:nvPr>
        </p:nvGraphicFramePr>
        <p:xfrm>
          <a:off x="1096963" y="1846263"/>
          <a:ext cx="10058400" cy="29896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795831782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4075990564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775257204"/>
                    </a:ext>
                  </a:extLst>
                </a:gridCol>
              </a:tblGrid>
              <a:tr h="996563">
                <a:tc>
                  <a:txBody>
                    <a:bodyPr/>
                    <a:lstStyle/>
                    <a:p>
                      <a:r>
                        <a:rPr lang="zh-TW" altLang="en-US" dirty="0"/>
                        <a:t>組員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王樸</a:t>
                      </a:r>
                      <a:endParaRPr lang="en-US" altLang="zh-TW" dirty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吳承威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61724"/>
                  </a:ext>
                </a:extLst>
              </a:tr>
              <a:tr h="996563">
                <a:tc>
                  <a:txBody>
                    <a:bodyPr/>
                    <a:lstStyle/>
                    <a:p>
                      <a:r>
                        <a:rPr lang="zh-TW" altLang="en-US" dirty="0"/>
                        <a:t>負責項目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</a:t>
                      </a:r>
                      <a:r>
                        <a:rPr lang="zh-TW" altLang="en-US" dirty="0"/>
                        <a:t>網站架設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2.</a:t>
                      </a:r>
                      <a:r>
                        <a:rPr lang="zh-TW" altLang="en-US" dirty="0"/>
                        <a:t>資料傳輸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3.yolo</a:t>
                      </a:r>
                      <a:r>
                        <a:rPr lang="zh-TW" altLang="en-US" dirty="0"/>
                        <a:t>模型訓練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1.</a:t>
                      </a:r>
                      <a:r>
                        <a:rPr lang="zh-TW" altLang="en-US" dirty="0"/>
                        <a:t>建構</a:t>
                      </a:r>
                      <a:r>
                        <a:rPr lang="en-US" altLang="zh-TW" dirty="0" err="1"/>
                        <a:t>gui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2.cnn</a:t>
                      </a:r>
                      <a:r>
                        <a:rPr lang="zh-TW" altLang="en-US" dirty="0"/>
                        <a:t>模型設計與訓練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樹梅派設置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243351"/>
                  </a:ext>
                </a:extLst>
              </a:tr>
              <a:tr h="996563">
                <a:tc>
                  <a:txBody>
                    <a:bodyPr/>
                    <a:lstStyle/>
                    <a:p>
                      <a:r>
                        <a:rPr lang="zh-TW" altLang="en-US" dirty="0"/>
                        <a:t>分工百分比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50%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63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223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856C85-EBD1-442D-9207-A9C7C3FA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C4299E-BA82-47F8-8C0E-2DFCC3D3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00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FE75AD-B2BA-4249-B7EE-799BA90B6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1A74B-EEB1-4182-AFC4-4E09C3642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裝置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辨識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資料傳輸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結果呈現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分工表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0518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0AA4A-5F8A-4C9C-B9EB-5A69A94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裝置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0C3DE1E-0E95-41E3-98AC-D706C69B0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42E91B51-FA78-4C97-B7AF-3C4CF40AC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45" y="360283"/>
            <a:ext cx="4658334" cy="6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78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78AA64-CF2C-4520-A698-20CF6B2C8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辨識魚種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F6101D-8FBD-4F36-8BE3-46296BE6F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Acanthurus_nigrofuscus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Amphiprion_clarkii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Chaetodon_lunulatus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Chaetodon_trifascialis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Chromis_chrysura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Dascyllus_reticulatus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Hemigymnus_fasciatus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Myripristis_kuntee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Neoniphon_sammara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 err="1"/>
              <a:t>Plectroglyphidodon_dickii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3965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8B7A44-226A-478C-8163-773B20022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辨識方法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72403E-DDB5-43A7-8623-816E2C3C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Yolov4-test </a:t>
            </a:r>
            <a:r>
              <a:rPr lang="zh-TW" altLang="en-US" dirty="0"/>
              <a:t>一張照片</a:t>
            </a:r>
            <a:r>
              <a:rPr lang="en-US" altLang="zh-TW" dirty="0"/>
              <a:t>3</a:t>
            </a:r>
            <a:r>
              <a:rPr lang="zh-TW" altLang="en-US" dirty="0"/>
              <a:t>分鐘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Tiny yolo-test</a:t>
            </a:r>
            <a:r>
              <a:rPr lang="zh-TW" altLang="en-US" dirty="0"/>
              <a:t>一張照片</a:t>
            </a:r>
            <a:r>
              <a:rPr lang="en-US" altLang="zh-TW" dirty="0"/>
              <a:t>40</a:t>
            </a:r>
            <a:r>
              <a:rPr lang="zh-TW" altLang="en-US" dirty="0"/>
              <a:t>秒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其他神經網路架構</a:t>
            </a:r>
            <a:r>
              <a:rPr lang="en-US" altLang="zh-TW" dirty="0"/>
              <a:t>-</a:t>
            </a:r>
            <a:r>
              <a:rPr lang="en-US" altLang="zh-TW" dirty="0" err="1"/>
              <a:t>cnn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1A72A26-F83C-43F0-A2F7-3EA2654FD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44796"/>
            <a:ext cx="6173531" cy="7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0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the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torch in raspberry pi</a:t>
            </a:r>
          </a:p>
          <a:p>
            <a:r>
              <a:rPr lang="en-US" dirty="0"/>
              <a:t>Install </a:t>
            </a:r>
            <a:r>
              <a:rPr lang="en-US" dirty="0" err="1"/>
              <a:t>OpenCV</a:t>
            </a:r>
            <a:endParaRPr lang="en-US" dirty="0"/>
          </a:p>
          <a:p>
            <a:r>
              <a:rPr lang="en-US" dirty="0"/>
              <a:t>Test graphic user interphase : IT WORKS 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0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way to feed </a:t>
            </a:r>
            <a:r>
              <a:rPr lang="en-US" dirty="0" err="1"/>
              <a:t>cnn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634" y="1654175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Don’t resize immediately </a:t>
            </a:r>
          </a:p>
          <a:p>
            <a:r>
              <a:rPr lang="en-US" sz="2400" dirty="0"/>
              <a:t>First add black borders to match the size ratio that will inter the network </a:t>
            </a:r>
          </a:p>
          <a:p>
            <a:r>
              <a:rPr lang="en-US" altLang="zh-CN" sz="2400" dirty="0"/>
              <a:t>Image size: 400x400</a:t>
            </a:r>
          </a:p>
          <a:p>
            <a:pPr lvl="1"/>
            <a:r>
              <a:rPr lang="en-US" sz="2200" dirty="0"/>
              <a:t>Ratio:  1:1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34" y="3886200"/>
            <a:ext cx="2200275" cy="2200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0" y="3886199"/>
            <a:ext cx="220027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25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program to make 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150" y="1986962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/>
              <a:t>Easy way to see where the network is falling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569" y="2671228"/>
            <a:ext cx="4994281" cy="374571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76951" y="3653495"/>
            <a:ext cx="1802934" cy="178117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</a:t>
            </a:r>
            <a:r>
              <a:rPr lang="en-US" dirty="0" err="1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multiples combinations of configurations</a:t>
            </a:r>
          </a:p>
          <a:p>
            <a:pPr lvl="1"/>
            <a:r>
              <a:rPr lang="en-US" dirty="0"/>
              <a:t>Full dataset per class vs  only a few image per class</a:t>
            </a:r>
          </a:p>
          <a:p>
            <a:pPr lvl="1"/>
            <a:r>
              <a:rPr lang="en-US" dirty="0"/>
              <a:t> 5 class  vs  10 classes</a:t>
            </a:r>
          </a:p>
          <a:p>
            <a:pPr lvl="1"/>
            <a:r>
              <a:rPr lang="en-US" dirty="0"/>
              <a:t>constant learning rate vs Learning rate variable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Multiples learning rates per configuration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1811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382</TotalTime>
  <Words>426</Words>
  <Application>Microsoft Office PowerPoint</Application>
  <PresentationFormat>寬螢幕</PresentationFormat>
  <Paragraphs>96</Paragraphs>
  <Slides>19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宋体</vt:lpstr>
      <vt:lpstr>新細明體</vt:lpstr>
      <vt:lpstr>Calibri</vt:lpstr>
      <vt:lpstr>Calibri Light</vt:lpstr>
      <vt:lpstr>Wingdings</vt:lpstr>
      <vt:lpstr>回顧</vt:lpstr>
      <vt:lpstr>物聯網結合AI在魚類之應用</vt:lpstr>
      <vt:lpstr>目錄</vt:lpstr>
      <vt:lpstr>裝置</vt:lpstr>
      <vt:lpstr>辨識魚種</vt:lpstr>
      <vt:lpstr>辨識方法</vt:lpstr>
      <vt:lpstr>Test the raspberry pi</vt:lpstr>
      <vt:lpstr>Change way to feed cnn </vt:lpstr>
      <vt:lpstr>Create program to make confusion matrix</vt:lpstr>
      <vt:lpstr>Train cnn</vt:lpstr>
      <vt:lpstr>Full dataset per class  vs  only a few image per class</vt:lpstr>
      <vt:lpstr>PowerPoint 簡報</vt:lpstr>
      <vt:lpstr>5 class  vs  10 classes (200 images per class )</vt:lpstr>
      <vt:lpstr>constant learning rate vs variable Learning rate</vt:lpstr>
      <vt:lpstr>Multiples learning rates per configuration </vt:lpstr>
      <vt:lpstr>Conclusion </vt:lpstr>
      <vt:lpstr>資料傳輸</vt:lpstr>
      <vt:lpstr>PowerPoint 簡報</vt:lpstr>
      <vt:lpstr>PowerPoint 簡報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物聯網結合AI在魚類之應用</dc:title>
  <dc:creator>paul</dc:creator>
  <cp:lastModifiedBy>paul</cp:lastModifiedBy>
  <cp:revision>9</cp:revision>
  <dcterms:created xsi:type="dcterms:W3CDTF">2020-09-24T12:07:11Z</dcterms:created>
  <dcterms:modified xsi:type="dcterms:W3CDTF">2020-09-25T05:26:11Z</dcterms:modified>
</cp:coreProperties>
</file>